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456" r:id="rId6"/>
    <p:sldId id="466" r:id="rId7"/>
    <p:sldId id="462" r:id="rId8"/>
    <p:sldId id="458" r:id="rId9"/>
    <p:sldId id="463" r:id="rId10"/>
    <p:sldId id="459" r:id="rId11"/>
    <p:sldId id="464" r:id="rId12"/>
    <p:sldId id="460" r:id="rId13"/>
    <p:sldId id="465" r:id="rId14"/>
    <p:sldId id="461" r:id="rId15"/>
    <p:sldId id="400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ing, Chad" initials="MC" lastIdx="1" clrIdx="0">
    <p:extLst>
      <p:ext uri="{19B8F6BF-5375-455C-9EA6-DF929625EA0E}">
        <p15:presenceInfo xmlns:p15="http://schemas.microsoft.com/office/powerpoint/2012/main" userId="S-1-5-21-111288279-36659543-794563710-158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03"/>
    <p:restoredTop sz="94766"/>
  </p:normalViewPr>
  <p:slideViewPr>
    <p:cSldViewPr>
      <p:cViewPr varScale="1">
        <p:scale>
          <a:sx n="86" d="100"/>
          <a:sy n="86" d="100"/>
        </p:scale>
        <p:origin x="106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Dhyan</a:t>
          </a:r>
          <a:r>
            <a:rPr lang="en-US" dirty="0">
              <a:solidFill>
                <a:schemeClr val="tx1"/>
              </a:solidFill>
            </a:rPr>
            <a:t> Shah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151334" custLinFactNeighborX="-59561" custLinFactNeighborY="77262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Chandler Vaughn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202262" custLinFactNeighborX="-55119" custLinFactNeighborY="72685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228603" y="1827148"/>
          <a:ext cx="1645680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</a:rPr>
            <a:t>Dhyan</a:t>
          </a:r>
          <a:r>
            <a:rPr lang="en-US" sz="2700" kern="1200" dirty="0">
              <a:solidFill>
                <a:schemeClr val="tx1"/>
              </a:solidFill>
            </a:rPr>
            <a:t> Shah</a:t>
          </a:r>
        </a:p>
      </dsp:txBody>
      <dsp:txXfrm>
        <a:off x="228603" y="1827148"/>
        <a:ext cx="1645680" cy="56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0" y="1801484"/>
          <a:ext cx="2199496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Chandler Vaughn</a:t>
          </a:r>
        </a:p>
      </dsp:txBody>
      <dsp:txXfrm>
        <a:off x="0" y="1801484"/>
        <a:ext cx="2199496" cy="5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15B4-81E4-4AC4-90AB-397CCE382C1C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E75A-7B47-4FA7-A494-913BA8B6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509" y="347979"/>
            <a:ext cx="7610981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8199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354C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0" y="304800"/>
                </a:moveTo>
                <a:lnTo>
                  <a:pt x="9144000" y="304800"/>
                </a:lnTo>
                <a:lnTo>
                  <a:pt x="914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54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0" y="2623270"/>
            <a:ext cx="9125539" cy="215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150" y="282575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87666"/>
            <a:ext cx="738886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Time Series – Project - EDA</a:t>
            </a:r>
            <a:br>
              <a:rPr lang="en-US" spc="-5" dirty="0"/>
            </a:br>
            <a:endParaRPr lang="en-US" spc="-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E01FBF-E0A7-439B-BA58-3ED0B82BB7FE}"/>
              </a:ext>
            </a:extLst>
          </p:cNvPr>
          <p:cNvSpPr txBox="1">
            <a:spLocks/>
          </p:cNvSpPr>
          <p:nvPr/>
        </p:nvSpPr>
        <p:spPr>
          <a:xfrm>
            <a:off x="755796" y="3731285"/>
            <a:ext cx="313040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DS 6373 – 403</a:t>
            </a:r>
          </a:p>
          <a:p>
            <a:pPr marL="12700">
              <a:spcBef>
                <a:spcPts val="100"/>
              </a:spcBef>
            </a:pPr>
            <a:r>
              <a:rPr lang="en-US" sz="2400" kern="0" spc="-5" dirty="0"/>
              <a:t>MSDS Spring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03536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 / ARIMA Model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(1-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168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−1.81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+1.52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−0.68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12 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−0.04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blipFill>
                <a:blip r:embed="rId3"/>
                <a:stretch>
                  <a:fillRect l="-27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357546" y="106680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066800"/>
            <a:ext cx="29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– Seasonal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324543" y="283140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14.71023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438444" y="2837389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1100243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/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=2337459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/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+9.34)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+0.54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61A127-6CA0-6246-AB28-EFA6940FE64A}"/>
              </a:ext>
            </a:extLst>
          </p:cNvPr>
          <p:cNvSpPr/>
          <p:nvPr/>
        </p:nvSpPr>
        <p:spPr>
          <a:xfrm>
            <a:off x="5333999" y="3309080"/>
            <a:ext cx="3630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confirm the seasonal Monthly, Weekly, 48 Hour Differencing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FBF14-67B8-3C44-ACFD-A5F9F3E18D98}"/>
              </a:ext>
            </a:extLst>
          </p:cNvPr>
          <p:cNvSpPr txBox="1"/>
          <p:nvPr/>
        </p:nvSpPr>
        <p:spPr>
          <a:xfrm>
            <a:off x="4909348" y="1104733"/>
            <a:ext cx="38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Monthly, Weekly, 48 Hour Differencing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3263B-D9EE-7C40-8BF7-5D6BEA3C9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90" y="3657266"/>
            <a:ext cx="4711700" cy="248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FA9633-8ED0-8048-B565-25EF18D87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4273700"/>
            <a:ext cx="3200645" cy="1838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18B504-177A-994A-947B-2EDDBB9BE4EC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8019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9420"/>
            <a:ext cx="8013129" cy="50359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Phase Strategy / Analysis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5A3F-E071-6941-99DD-FB7411E6F829}"/>
              </a:ext>
            </a:extLst>
          </p:cNvPr>
          <p:cNvSpPr txBox="1"/>
          <p:nvPr/>
        </p:nvSpPr>
        <p:spPr>
          <a:xfrm>
            <a:off x="569183" y="1524000"/>
            <a:ext cx="833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any outliers and opportunities for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largely ignored for this initial analysis,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plan to explore any opportunities to improve the data quality in next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for other seasonal factors beyond Monthly, Weekly, and 48 Hour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likely holiday and time of year factors we plan to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dependent variable into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61548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781300"/>
            <a:ext cx="6502398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7710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-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RMustangs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A4F729-3C00-114C-8D01-F9ADE4414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07115"/>
              </p:ext>
            </p:extLst>
          </p:nvPr>
        </p:nvGraphicFramePr>
        <p:xfrm>
          <a:off x="13716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6C6B54-99CA-0E41-8618-2133E6A7F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7230"/>
              </p:ext>
            </p:extLst>
          </p:nvPr>
        </p:nvGraphicFramePr>
        <p:xfrm>
          <a:off x="56388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4BC995-4814-0A40-9E4E-0EC93250CB2D}"/>
              </a:ext>
            </a:extLst>
          </p:cNvPr>
          <p:cNvSpPr/>
          <p:nvPr/>
        </p:nvSpPr>
        <p:spPr>
          <a:xfrm>
            <a:off x="5181600" y="3958799"/>
            <a:ext cx="3550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Executive with 20 Yrs. experience in Product Development &amp;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41676-33DC-2741-86DB-49F208242BB1}"/>
              </a:ext>
            </a:extLst>
          </p:cNvPr>
          <p:cNvSpPr/>
          <p:nvPr/>
        </p:nvSpPr>
        <p:spPr>
          <a:xfrm>
            <a:off x="1187450" y="3953636"/>
            <a:ext cx="2987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Entrepreneur  with 20 Yrs. experience in Energy, IoT,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16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A8880F-7723-5042-84E6-35438637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21713"/>
            <a:ext cx="7391400" cy="1661993"/>
          </a:xfrm>
        </p:spPr>
        <p:txBody>
          <a:bodyPr/>
          <a:lstStyle/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Who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 The Minnesota Department of Transportation</a:t>
            </a:r>
            <a:endParaRPr lang="en-US" sz="1800" b="1" u="sng" dirty="0">
              <a:solidFill>
                <a:srgbClr val="1D1C1D"/>
              </a:solidFill>
              <a:latin typeface="+mn-lt"/>
            </a:endParaRP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What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 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Hourly I-94 Westbound traffic volume and weather features and impact on traffic volume in Minnesota</a:t>
            </a: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Location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: Automatic Traffic Recorder Station 301, midway between Minneapolis and St Paul, MN.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A8B38-5CDB-C743-B0A3-C405C52C255F}"/>
              </a:ext>
            </a:extLst>
          </p:cNvPr>
          <p:cNvSpPr/>
          <p:nvPr/>
        </p:nvSpPr>
        <p:spPr>
          <a:xfrm>
            <a:off x="952498" y="2733238"/>
            <a:ext cx="5372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Hourly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10/2/2012 to 09/30/2018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917D0-EB62-8346-B526-241DFEB886F2}"/>
              </a:ext>
            </a:extLst>
          </p:cNvPr>
          <p:cNvSpPr/>
          <p:nvPr/>
        </p:nvSpPr>
        <p:spPr>
          <a:xfrm>
            <a:off x="915023" y="3971042"/>
            <a:ext cx="537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D1C1D"/>
                </a:solidFill>
                <a:latin typeface="Slack-Lato"/>
              </a:rPr>
              <a:t>Why: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74F0F-706E-4443-8380-80E034DB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4" y="2532668"/>
            <a:ext cx="1681063" cy="14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5591-290E-B441-A989-82D17088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38600"/>
            <a:ext cx="5105400" cy="125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4C140-DFC5-7E4D-A940-F5D660AD2DC2}"/>
              </a:ext>
            </a:extLst>
          </p:cNvPr>
          <p:cNvSpPr/>
          <p:nvPr/>
        </p:nvSpPr>
        <p:spPr>
          <a:xfrm>
            <a:off x="1600200" y="5296208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Data helps forecasting traffic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7171-A371-194D-8B90-714C0ECD4AF7}"/>
              </a:ext>
            </a:extLst>
          </p:cNvPr>
          <p:cNvSpPr/>
          <p:nvPr/>
        </p:nvSpPr>
        <p:spPr>
          <a:xfrm>
            <a:off x="2986998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Provide traffic insights that aids decision making.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2183-E2F5-384C-9B7E-775C0C1F47EE}"/>
              </a:ext>
            </a:extLst>
          </p:cNvPr>
          <p:cNvSpPr/>
          <p:nvPr/>
        </p:nvSpPr>
        <p:spPr>
          <a:xfrm>
            <a:off x="4373796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Helps allocate </a:t>
            </a:r>
            <a:r>
              <a:rPr lang="en-US" sz="1200" b="1" dirty="0">
                <a:solidFill>
                  <a:srgbClr val="1D1C1D"/>
                </a:solidFill>
              </a:rPr>
              <a:t>resources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 where needed most.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A93BF-5F4C-664F-B0B8-446C17E620F6}"/>
              </a:ext>
            </a:extLst>
          </p:cNvPr>
          <p:cNvSpPr/>
          <p:nvPr/>
        </p:nvSpPr>
        <p:spPr>
          <a:xfrm>
            <a:off x="5653998" y="5268532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Improves traffic</a:t>
            </a:r>
          </a:p>
          <a:p>
            <a:pPr algn="ctr"/>
            <a:r>
              <a:rPr lang="en-US" sz="1200" b="1" dirty="0">
                <a:solidFill>
                  <a:srgbClr val="1D1C1D"/>
                </a:solidFill>
              </a:rPr>
              <a:t>management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66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Attributes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2EDD0-1E69-364E-8069-D5F737EB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256" y="1878353"/>
            <a:ext cx="8013129" cy="2123658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traffic_volume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Hourly I-94 ATR 301 reported westbound traffic volume 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temp</a:t>
            </a:r>
            <a:r>
              <a:rPr lang="en-US" sz="1600" dirty="0">
                <a:latin typeface="+mn-lt"/>
              </a:rPr>
              <a:t> - Average temperature in kelvin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rain_1h </a:t>
            </a:r>
            <a:r>
              <a:rPr lang="en-US" sz="1600" b="1" dirty="0"/>
              <a:t>-</a:t>
            </a:r>
            <a:r>
              <a:rPr lang="en-US" sz="1600" dirty="0">
                <a:latin typeface="+mn-lt"/>
              </a:rPr>
              <a:t> Rainfall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snow_1h </a:t>
            </a:r>
            <a:r>
              <a:rPr lang="en-US" sz="1600" b="1" dirty="0"/>
              <a:t>- </a:t>
            </a:r>
            <a:r>
              <a:rPr lang="en-US" sz="1600" dirty="0">
                <a:latin typeface="+mn-lt"/>
              </a:rPr>
              <a:t>Snowfall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clouds_all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Percentage of cloud cover</a:t>
            </a:r>
          </a:p>
          <a:p>
            <a:pPr lvl="1"/>
            <a:endParaRPr lang="en-US" sz="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C0E8-4B73-0240-9577-9295F3B2E7DB}"/>
              </a:ext>
            </a:extLst>
          </p:cNvPr>
          <p:cNvSpPr txBox="1"/>
          <p:nvPr/>
        </p:nvSpPr>
        <p:spPr>
          <a:xfrm>
            <a:off x="295275" y="116296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Response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C5572-29AE-D143-9E9A-24728243E695}"/>
              </a:ext>
            </a:extLst>
          </p:cNvPr>
          <p:cNvSpPr txBox="1"/>
          <p:nvPr/>
        </p:nvSpPr>
        <p:spPr>
          <a:xfrm>
            <a:off x="1709677" y="146359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 err="1"/>
              <a:t>traffic_volume</a:t>
            </a:r>
            <a:r>
              <a:rPr lang="en-US" dirty="0"/>
              <a:t>		observations (n)  = 48204	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65E7C5-0FB8-7341-A7D9-AEAA333C2BF5}"/>
              </a:ext>
            </a:extLst>
          </p:cNvPr>
          <p:cNvSpPr txBox="1">
            <a:spLocks/>
          </p:cNvSpPr>
          <p:nvPr/>
        </p:nvSpPr>
        <p:spPr>
          <a:xfrm>
            <a:off x="632256" y="3810000"/>
            <a:ext cx="8013129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800" kern="0" dirty="0">
              <a:solidFill>
                <a:sysClr val="windowText" lastClr="000000"/>
              </a:solidFill>
            </a:endParaRPr>
          </a:p>
          <a:p>
            <a:r>
              <a:rPr lang="en-US" sz="1800" b="1" kern="0" dirty="0">
                <a:latin typeface="+mn-lt"/>
              </a:rPr>
              <a:t>Date &amp; Time </a:t>
            </a:r>
          </a:p>
          <a:p>
            <a:endParaRPr lang="en-US" sz="80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date_time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– Hour, Month, Weekday -  recorded in CST time</a:t>
            </a:r>
          </a:p>
          <a:p>
            <a:endParaRPr lang="en-US" sz="800" kern="0" dirty="0">
              <a:latin typeface="+mn-lt"/>
            </a:endParaRPr>
          </a:p>
          <a:p>
            <a:r>
              <a:rPr lang="en-US" sz="1800" b="1" kern="0" dirty="0">
                <a:latin typeface="+mn-lt"/>
              </a:rPr>
              <a:t>Categorical</a:t>
            </a:r>
          </a:p>
          <a:p>
            <a:endParaRPr lang="en-US" sz="800" b="1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holiday </a:t>
            </a:r>
            <a:r>
              <a:rPr lang="en-US" sz="1600" kern="0" dirty="0">
                <a:solidFill>
                  <a:sysClr val="windowText" lastClr="000000"/>
                </a:solidFill>
              </a:rPr>
              <a:t>- US National  and regional/MN State holidays</a:t>
            </a:r>
          </a:p>
          <a:p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weather_main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Short textual description of the current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weather_description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Longer textual description of the current weather</a:t>
            </a:r>
          </a:p>
        </p:txBody>
      </p:sp>
    </p:spTree>
    <p:extLst>
      <p:ext uri="{BB962C8B-B14F-4D97-AF65-F5344CB8AC3E}">
        <p14:creationId xmlns:p14="http://schemas.microsoft.com/office/powerpoint/2010/main" val="1289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0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236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/ Non-Stationary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9E1E-C272-D942-B8AB-B3CFB0101D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32" y="1132997"/>
            <a:ext cx="2251727" cy="15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46925-F397-E249-B567-FB8F8DFF97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1131789"/>
            <a:ext cx="2251726" cy="153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9F4B-D808-6B48-A4D3-EBE153EC2E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69" y="3148947"/>
            <a:ext cx="2257409" cy="15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90CDE-CB39-964F-9C4B-FD8A826CDB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3129819"/>
            <a:ext cx="2257408" cy="15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C8089-4D12-8346-AD82-A1A0E9A7F3C5}"/>
              </a:ext>
            </a:extLst>
          </p:cNvPr>
          <p:cNvSpPr txBox="1"/>
          <p:nvPr/>
        </p:nvSpPr>
        <p:spPr>
          <a:xfrm>
            <a:off x="4905392" y="2642710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BED67-0AF4-874E-9E77-7AB9B706C80E}"/>
              </a:ext>
            </a:extLst>
          </p:cNvPr>
          <p:cNvSpPr txBox="1"/>
          <p:nvPr/>
        </p:nvSpPr>
        <p:spPr>
          <a:xfrm>
            <a:off x="7496192" y="2642710"/>
            <a:ext cx="10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F5ED-4BF3-B14C-9BA2-F43F54060A13}"/>
              </a:ext>
            </a:extLst>
          </p:cNvPr>
          <p:cNvSpPr txBox="1"/>
          <p:nvPr/>
        </p:nvSpPr>
        <p:spPr>
          <a:xfrm>
            <a:off x="4597487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78A9-3D50-1141-B696-B255144D0348}"/>
              </a:ext>
            </a:extLst>
          </p:cNvPr>
          <p:cNvSpPr txBox="1"/>
          <p:nvPr/>
        </p:nvSpPr>
        <p:spPr>
          <a:xfrm>
            <a:off x="7248528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B6CE-4265-884C-8A24-1897194FEBA8}"/>
              </a:ext>
            </a:extLst>
          </p:cNvPr>
          <p:cNvSpPr txBox="1"/>
          <p:nvPr/>
        </p:nvSpPr>
        <p:spPr>
          <a:xfrm>
            <a:off x="565435" y="1425388"/>
            <a:ext cx="325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extent of the data we had to review several dimensions of the data to get a feel for stationarity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E3B92-3D31-C94A-8493-60FA718585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487" y="5213595"/>
            <a:ext cx="3960060" cy="1375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F9F2-C709-DD4C-AA62-4472178627DC}"/>
              </a:ext>
            </a:extLst>
          </p:cNvPr>
          <p:cNvSpPr txBox="1"/>
          <p:nvPr/>
        </p:nvSpPr>
        <p:spPr>
          <a:xfrm>
            <a:off x="586453" y="2827376"/>
            <a:ext cx="325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views ACF and Spectral Densities (SD) appears  homogenous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times ACFs shows dampening sinusoidal  and SDs wandering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result, we chose to view  months of data to see necessary patterns (next slides)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8772-0659-0F40-8A1D-6A1FE80C0BDB}"/>
              </a:ext>
            </a:extLst>
          </p:cNvPr>
          <p:cNvSpPr txBox="1"/>
          <p:nvPr/>
        </p:nvSpPr>
        <p:spPr>
          <a:xfrm>
            <a:off x="586453" y="5716439"/>
            <a:ext cx="3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ACFs for 1</a:t>
            </a:r>
            <a:r>
              <a:rPr lang="en-US" baseline="30000" dirty="0"/>
              <a:t>st</a:t>
            </a:r>
            <a:r>
              <a:rPr lang="en-US" dirty="0"/>
              <a:t> half vs 2</a:t>
            </a:r>
            <a:r>
              <a:rPr lang="en-US" baseline="30000" dirty="0"/>
              <a:t>nd</a:t>
            </a:r>
            <a:r>
              <a:rPr lang="en-US" dirty="0"/>
              <a:t> half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9D4E-4376-0443-A892-3873BE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/ Non-Stationary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163D4-A02D-E24E-AACC-2720E3ECF1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024" y="1447800"/>
            <a:ext cx="3762375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7C33-67AB-F645-B954-0B68F7FFE168}"/>
              </a:ext>
            </a:extLst>
          </p:cNvPr>
          <p:cNvSpPr txBox="1"/>
          <p:nvPr/>
        </p:nvSpPr>
        <p:spPr>
          <a:xfrm>
            <a:off x="6172200" y="409015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Two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DC6A-FDB7-D048-841A-23B21241C64C}"/>
              </a:ext>
            </a:extLst>
          </p:cNvPr>
          <p:cNvSpPr txBox="1"/>
          <p:nvPr/>
        </p:nvSpPr>
        <p:spPr>
          <a:xfrm>
            <a:off x="565435" y="1447800"/>
            <a:ext cx="434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Additional Realizations: </a:t>
            </a:r>
            <a:r>
              <a:rPr lang="en-US" dirty="0"/>
              <a:t>Since this is traffic patterns for a specific road, at a specific location, over a specific time frame, it would be impossible to obtain another realization.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5F410-97FB-B544-AC71-49CBE45BB218}"/>
              </a:ext>
            </a:extLst>
          </p:cNvPr>
          <p:cNvSpPr txBox="1"/>
          <p:nvPr/>
        </p:nvSpPr>
        <p:spPr>
          <a:xfrm>
            <a:off x="5191862" y="4994701"/>
            <a:ext cx="374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We would estimate this to be a </a:t>
            </a:r>
            <a:r>
              <a:rPr lang="en-US" sz="2400" b="1" u="sng" dirty="0">
                <a:solidFill>
                  <a:srgbClr val="C00000"/>
                </a:solidFill>
              </a:rPr>
              <a:t>stationary</a:t>
            </a:r>
            <a:r>
              <a:rPr lang="en-US" sz="2400" b="1" dirty="0">
                <a:solidFill>
                  <a:srgbClr val="C00000"/>
                </a:solidFill>
              </a:rPr>
              <a:t> timeseries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6CF0D-4640-EF47-8976-F8C11DB8B1C8}"/>
              </a:ext>
            </a:extLst>
          </p:cNvPr>
          <p:cNvSpPr txBox="1"/>
          <p:nvPr/>
        </p:nvSpPr>
        <p:spPr>
          <a:xfrm>
            <a:off x="565435" y="2925128"/>
            <a:ext cx="4343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1: </a:t>
            </a:r>
            <a:r>
              <a:rPr lang="en-US" dirty="0"/>
              <a:t>There is a clear evidence of cyclical component towards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2: </a:t>
            </a:r>
            <a:r>
              <a:rPr lang="en-US" dirty="0"/>
              <a:t>Visually we would estimate constant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3: </a:t>
            </a:r>
            <a:r>
              <a:rPr lang="en-US" dirty="0"/>
              <a:t>The ACF shows clear evidence sinusoidal dampening are symmetric across all segment of data. </a:t>
            </a:r>
          </a:p>
        </p:txBody>
      </p:sp>
    </p:spTree>
    <p:extLst>
      <p:ext uri="{BB962C8B-B14F-4D97-AF65-F5344CB8AC3E}">
        <p14:creationId xmlns:p14="http://schemas.microsoft.com/office/powerpoint/2010/main" val="13036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6643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ACFs and Spectral Densities just to explore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3C8E1-C991-154A-AD17-E44FDA6238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000"/>
            <a:ext cx="5427852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213EC-FCD0-394E-88A8-CB871545B646}"/>
              </a:ext>
            </a:extLst>
          </p:cNvPr>
          <p:cNvSpPr txBox="1"/>
          <p:nvPr/>
        </p:nvSpPr>
        <p:spPr>
          <a:xfrm>
            <a:off x="5330324" y="4939258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One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E20C4-F9E4-7A4D-9CEC-C015F8B6AFAA}"/>
              </a:ext>
            </a:extLst>
          </p:cNvPr>
          <p:cNvSpPr txBox="1"/>
          <p:nvPr/>
        </p:nvSpPr>
        <p:spPr>
          <a:xfrm>
            <a:off x="304801" y="1456266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 peak at 0.04 in Spectral Density which confirms our intuition of a period of 24 hours = 1/24 = 0.0417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evidence of a peak at 0.2 or 5 hours which appears to be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 supports frequency of 24 hours as evidenced by dampened sinusoidal with trough at 12 and rise to 24 on lags</a:t>
            </a:r>
          </a:p>
        </p:txBody>
      </p:sp>
    </p:spTree>
    <p:extLst>
      <p:ext uri="{BB962C8B-B14F-4D97-AF65-F5344CB8AC3E}">
        <p14:creationId xmlns:p14="http://schemas.microsoft.com/office/powerpoint/2010/main" val="39916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E3D8-3F90-E24E-9372-78CF4AAC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Weather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B62FA-612F-CA4D-A860-677A92D1EC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1322290"/>
            <a:ext cx="3943007" cy="2518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8749-C328-B741-AF02-871AC35E9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1322291"/>
            <a:ext cx="3719893" cy="251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C2E4-7322-6240-9563-E16FABFDBF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3886461"/>
            <a:ext cx="3968406" cy="271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AAF2F-FC9B-944C-AF84-5B0D8817A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3951568"/>
            <a:ext cx="4095404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03536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 / ARIMA Model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−2.21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+1.56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−0.34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−3364)=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404956" y="1200861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202476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 Stationary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735436" y="214509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12.76788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019800" y="213192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1501925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98AF-9F84-2A44-A41F-87949049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8" y="2788149"/>
            <a:ext cx="4343400" cy="252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/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42129.2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C79BE3A-7533-994C-971F-62F3F85765B1}"/>
              </a:ext>
            </a:extLst>
          </p:cNvPr>
          <p:cNvSpPr/>
          <p:nvPr/>
        </p:nvSpPr>
        <p:spPr>
          <a:xfrm>
            <a:off x="4998161" y="3366948"/>
            <a:ext cx="3837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retains the cyclical behavior.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698C9-1AFD-4E46-B4A7-AAD79470F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999" y="4105088"/>
            <a:ext cx="3501985" cy="2007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FCE2BB-F86A-D444-921C-32E45167C73A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5436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97c6e5db-c33c-4bd7-a101-5236bf2afbce" xsi:nil="true"/>
    <FolderType xmlns="97c6e5db-c33c-4bd7-a101-5236bf2afbce" xsi:nil="true"/>
    <TeamsChannelId xmlns="97c6e5db-c33c-4bd7-a101-5236bf2afbce" xsi:nil="true"/>
    <Invited_Teachers xmlns="97c6e5db-c33c-4bd7-a101-5236bf2afbce" xsi:nil="true"/>
    <Invited_Students xmlns="97c6e5db-c33c-4bd7-a101-5236bf2afbce" xsi:nil="true"/>
    <IsNotebookLocked xmlns="97c6e5db-c33c-4bd7-a101-5236bf2afbce" xsi:nil="true"/>
    <Templates xmlns="97c6e5db-c33c-4bd7-a101-5236bf2afbce" xsi:nil="true"/>
    <Self_Registration_Enabled xmlns="97c6e5db-c33c-4bd7-a101-5236bf2afbce" xsi:nil="true"/>
    <Teachers xmlns="97c6e5db-c33c-4bd7-a101-5236bf2afbce">
      <UserInfo>
        <DisplayName/>
        <AccountId xsi:nil="true"/>
        <AccountType/>
      </UserInfo>
    </Teachers>
    <Distribution_Groups xmlns="97c6e5db-c33c-4bd7-a101-5236bf2afbce" xsi:nil="true"/>
    <LMS_Mappings xmlns="97c6e5db-c33c-4bd7-a101-5236bf2afbce" xsi:nil="true"/>
    <CultureName xmlns="97c6e5db-c33c-4bd7-a101-5236bf2afbce" xsi:nil="true"/>
    <AppVersion xmlns="97c6e5db-c33c-4bd7-a101-5236bf2afbce" xsi:nil="true"/>
    <DefaultSectionNames xmlns="97c6e5db-c33c-4bd7-a101-5236bf2afbce" xsi:nil="true"/>
    <NotebookType xmlns="97c6e5db-c33c-4bd7-a101-5236bf2afbce" xsi:nil="true"/>
    <Student_Groups xmlns="97c6e5db-c33c-4bd7-a101-5236bf2afbce">
      <UserInfo>
        <DisplayName/>
        <AccountId xsi:nil="true"/>
        <AccountType/>
      </UserInfo>
    </Student_Groups>
    <Math_Settings xmlns="97c6e5db-c33c-4bd7-a101-5236bf2afbce" xsi:nil="true"/>
    <Owner xmlns="97c6e5db-c33c-4bd7-a101-5236bf2afbce">
      <UserInfo>
        <DisplayName/>
        <AccountId xsi:nil="true"/>
        <AccountType/>
      </UserInfo>
    </Owner>
    <Students xmlns="97c6e5db-c33c-4bd7-a101-5236bf2afbce">
      <UserInfo>
        <DisplayName/>
        <AccountId xsi:nil="true"/>
        <AccountType/>
      </UserInfo>
    </Students>
    <Is_Collaboration_Space_Locked xmlns="97c6e5db-c33c-4bd7-a101-5236bf2afbc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90B901C3EC44825A78A1153541DA" ma:contentTypeVersion="27" ma:contentTypeDescription="Create a new document." ma:contentTypeScope="" ma:versionID="999fe549cf25460b4fcf88f84cab17f3">
  <xsd:schema xmlns:xsd="http://www.w3.org/2001/XMLSchema" xmlns:xs="http://www.w3.org/2001/XMLSchema" xmlns:p="http://schemas.microsoft.com/office/2006/metadata/properties" xmlns:ns3="45275255-e281-4b44-b903-5981a693d228" xmlns:ns4="97c6e5db-c33c-4bd7-a101-5236bf2afbce" targetNamespace="http://schemas.microsoft.com/office/2006/metadata/properties" ma:root="true" ma:fieldsID="2a08fd787345cebc6fbdbe03680d6c02" ns3:_="" ns4:_="">
    <xsd:import namespace="45275255-e281-4b44-b903-5981a693d228"/>
    <xsd:import namespace="97c6e5db-c33c-4bd7-a101-5236bf2afb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75255-e281-4b44-b903-5981a693d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6e5db-c33c-4bd7-a101-5236bf2af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135F17-3837-4A0D-8708-59889F6AEE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E49D3D-9BB5-4483-BACD-C57A47EAA186}">
  <ds:schemaRefs>
    <ds:schemaRef ds:uri="97c6e5db-c33c-4bd7-a101-5236bf2afbce"/>
    <ds:schemaRef ds:uri="http://www.w3.org/XML/1998/namespace"/>
    <ds:schemaRef ds:uri="http://purl.org/dc/elements/1.1/"/>
    <ds:schemaRef ds:uri="45275255-e281-4b44-b903-5981a693d22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42F7DB0-A124-4449-9A22-ECCB9C967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75255-e281-4b44-b903-5981a693d228"/>
    <ds:schemaRef ds:uri="97c6e5db-c33c-4bd7-a101-5236bf2a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7343</TotalTime>
  <Words>657</Words>
  <Application>Microsoft Macintosh PowerPoint</Application>
  <PresentationFormat>On-screen Show (4:3)</PresentationFormat>
  <Paragraphs>105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Slack-Lato</vt:lpstr>
      <vt:lpstr>Office Theme</vt:lpstr>
      <vt:lpstr>Time Series – Project - EDA </vt:lpstr>
      <vt:lpstr>Team - RMustangs</vt:lpstr>
      <vt:lpstr>Time Series Description</vt:lpstr>
      <vt:lpstr>Time Series Attributes</vt:lpstr>
      <vt:lpstr>Stationary / Non-Stationary </vt:lpstr>
      <vt:lpstr>Stationary / Non-Stationary</vt:lpstr>
      <vt:lpstr>ACFs and Spectral Densities just to explore</vt:lpstr>
      <vt:lpstr>EDA for Weather Attributes</vt:lpstr>
      <vt:lpstr>ARMA / ARIMA Model -1</vt:lpstr>
      <vt:lpstr>ARMA / ARIMA Model -1</vt:lpstr>
      <vt:lpstr>Next Phase Strategy / Analysis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Notation and Examples</dc:title>
  <cp:lastModifiedBy>Shah, Dhyan</cp:lastModifiedBy>
  <cp:revision>241</cp:revision>
  <dcterms:created xsi:type="dcterms:W3CDTF">2020-01-07T12:56:45Z</dcterms:created>
  <dcterms:modified xsi:type="dcterms:W3CDTF">2020-03-21T15:41:55Z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0x010100016C90B901C3EC44825A78A1153541DA</vt:lpwstr>
  </property>
</Properties>
</file>